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79" r:id="rId5"/>
    <p:sldId id="331" r:id="rId6"/>
    <p:sldId id="325" r:id="rId7"/>
    <p:sldId id="326" r:id="rId8"/>
    <p:sldId id="327" r:id="rId9"/>
    <p:sldId id="321" r:id="rId10"/>
    <p:sldId id="322" r:id="rId11"/>
    <p:sldId id="323" r:id="rId12"/>
    <p:sldId id="324" r:id="rId13"/>
    <p:sldId id="329" r:id="rId14"/>
    <p:sldId id="330" r:id="rId15"/>
    <p:sldId id="328" r:id="rId16"/>
    <p:sldId id="293" r:id="rId17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7" autoAdjust="0"/>
    <p:restoredTop sz="74523" autoAdjust="0"/>
  </p:normalViewPr>
  <p:slideViewPr>
    <p:cSldViewPr snapToGrid="0">
      <p:cViewPr varScale="1">
        <p:scale>
          <a:sx n="120" d="100"/>
          <a:sy n="120" d="100"/>
        </p:scale>
        <p:origin x="1652" y="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9BF0B33-9085-40C9-93A5-AB92D1B9A222}" type="datetime1">
              <a:rPr lang="en-GB" smtClean="0"/>
              <a:t>01/09/2024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5720C7-6FB5-45BA-BDBA-48D2872F91F1}" type="datetime1">
              <a:rPr lang="en-GB" smtClean="0"/>
              <a:pPr/>
              <a:t>01/09/2024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Click to 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GB" dirty="0"/>
              <a:t> </a:t>
            </a:r>
          </a:p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5323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en-GB" noProof="0" smtClean="0"/>
              <a:t>2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833085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en-GB" noProof="0" smtClean="0"/>
              <a:t>3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24262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en-GB" noProof="0" smtClean="0"/>
              <a:t>5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55695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en-GB" noProof="0" smtClean="0"/>
              <a:t>6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88594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en-GB" noProof="0" smtClean="0"/>
              <a:t>7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39675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en-GB" noProof="0" smtClean="0"/>
              <a:t>8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64159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en-GB" noProof="0" smtClean="0"/>
              <a:t>9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74158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en-GB" noProof="0" smtClean="0"/>
              <a:t>13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85461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n-GB" noProof="0"/>
              <a:t>Click to edit Master subtitle style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8AC36A4F-0A3A-4E64-A967-2710AC6460C5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0E97A8-38EF-49B0-A892-78220014DDB9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0723E4-CC23-43A7-BDC8-893BE09C0CFF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DD506D-C41D-452E-958A-C9A26D318DA0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8AC8D7-61D8-4F96-BED5-83EE0CE56618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EF3BC8-8C95-4541-846A-A10E56398AF4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fld id="{D6959E7F-C307-4491-8AB0-B58E92E3FF8A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D81D93-3F7F-47A1-B75E-D1781DC84DD1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BDD2AE-AADF-4A8E-A37B-0BA3430F5CAB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1600"/>
            </a:lvl1pPr>
          </a:lstStyle>
          <a:p>
            <a:fld id="{4FAB73BC-B049-4115-A692-8D63A059BFB8}" type="slidenum">
              <a:rPr lang="en-GB" smtClean="0"/>
              <a:pPr/>
              <a:t>‹#›</a:t>
            </a:fld>
            <a:r>
              <a:rPr lang="en-GB" dirty="0"/>
              <a:t> of 15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B77A5B-07EA-41E3-AE82-D59D06EDC9F5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473E69-D334-4753-81C8-7A193640B67B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1A64F5-E109-4547-897C-5245B86981CD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en-GB" noProof="0" smtClean="0"/>
              <a:t>‹#›</a:t>
            </a:fld>
            <a:endParaRPr lang="en-GB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8EAB40F5-C7B3-4E7D-A59C-F4DA5E6D5BA0}" type="datetime1">
              <a:rPr lang="en-GB" noProof="0" smtClean="0"/>
              <a:t>01/09/2024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archive.ics.uci.edu/dataset/17/breast+cancer+wisconsin+diagnostic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</a:t>
            </a:r>
            <a:r>
              <a:rPr lang="en-US" dirty="0">
                <a:solidFill>
                  <a:schemeClr val="accent1"/>
                </a:solidFill>
              </a:rPr>
              <a:t>x</a:t>
            </a:r>
            <a:r>
              <a:rPr lang="en-US" dirty="0"/>
              <a:t>plainable </a:t>
            </a:r>
            <a:r>
              <a:rPr lang="en-US" dirty="0">
                <a:solidFill>
                  <a:schemeClr val="accent1"/>
                </a:solidFill>
              </a:rPr>
              <a:t>AI</a:t>
            </a:r>
            <a:r>
              <a:rPr lang="en-US" dirty="0"/>
              <a:t> - XAI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92925" y="1791586"/>
            <a:ext cx="3662916" cy="402336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</a:t>
            </a:r>
            <a:r>
              <a:rPr lang="en-GB" dirty="0" err="1"/>
              <a:t>achith</a:t>
            </a:r>
            <a:r>
              <a:rPr lang="en-GB" dirty="0"/>
              <a:t> Gunawardane </a:t>
            </a:r>
          </a:p>
          <a:p>
            <a:endParaRPr lang="en-GB" dirty="0"/>
          </a:p>
          <a:p>
            <a:r>
              <a:rPr lang="en-GB" dirty="0"/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214" r="17214"/>
          <a:stretch/>
        </p:blipFill>
        <p:spPr>
          <a:xfrm>
            <a:off x="1076333" y="1876646"/>
            <a:ext cx="6116592" cy="46640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9675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41"/>
    </mc:Choice>
    <mc:Fallback xmlns="">
      <p:transition spd="slow" advTm="1744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EFA84-BCB4-54D5-F958-0E398C6E7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(LOCAL) – EBM / LIME / SHAP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E439E5-500D-9C36-841D-10AB57686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9BAD89-31BB-1FF2-4AFB-6265ACC78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28" y="3847847"/>
            <a:ext cx="4894748" cy="2580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4FF462-9031-BD41-C7F9-C7110393F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133" y="3847847"/>
            <a:ext cx="4925033" cy="23865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55AFB4-78E8-5D90-8C5F-6C45969FD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93" y="2006683"/>
            <a:ext cx="9417534" cy="11240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B8A7C0-F47B-6208-08D0-96228D9A46C5}"/>
              </a:ext>
            </a:extLst>
          </p:cNvPr>
          <p:cNvSpPr txBox="1"/>
          <p:nvPr/>
        </p:nvSpPr>
        <p:spPr>
          <a:xfrm>
            <a:off x="726128" y="1822017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SHAP</a:t>
            </a:r>
            <a:endParaRPr lang="en-GB" b="1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A62CCC-A338-1C9D-93B1-005C793C30E5}"/>
              </a:ext>
            </a:extLst>
          </p:cNvPr>
          <p:cNvSpPr txBox="1"/>
          <p:nvPr/>
        </p:nvSpPr>
        <p:spPr>
          <a:xfrm>
            <a:off x="724206" y="3404631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EBM</a:t>
            </a:r>
            <a:endParaRPr lang="en-GB" b="1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C9EFC1-F53B-4B01-374F-7222EC551A43}"/>
              </a:ext>
            </a:extLst>
          </p:cNvPr>
          <p:cNvSpPr txBox="1"/>
          <p:nvPr/>
        </p:nvSpPr>
        <p:spPr>
          <a:xfrm>
            <a:off x="6341741" y="3404631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LIME</a:t>
            </a:r>
            <a:endParaRPr lang="en-GB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24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20"/>
    </mc:Choice>
    <mc:Fallback xmlns="">
      <p:transition spd="slow" advTm="4832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A9E673F-3784-F212-F9CD-6C83C7DFF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380" y="4252566"/>
            <a:ext cx="3260899" cy="25518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5EFA84-BCB4-54D5-F958-0E398C6E7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(Global) – EBM / SHAP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E439E5-500D-9C36-841D-10AB57686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B8A7C0-F47B-6208-08D0-96228D9A46C5}"/>
              </a:ext>
            </a:extLst>
          </p:cNvPr>
          <p:cNvSpPr txBox="1"/>
          <p:nvPr/>
        </p:nvSpPr>
        <p:spPr>
          <a:xfrm>
            <a:off x="716455" y="3972281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SHAP</a:t>
            </a:r>
            <a:endParaRPr lang="en-GB" b="1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A62CCC-A338-1C9D-93B1-005C793C30E5}"/>
              </a:ext>
            </a:extLst>
          </p:cNvPr>
          <p:cNvSpPr txBox="1"/>
          <p:nvPr/>
        </p:nvSpPr>
        <p:spPr>
          <a:xfrm>
            <a:off x="777369" y="1602413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EBM</a:t>
            </a:r>
            <a:endParaRPr lang="en-GB" b="1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3F19C0-6E5F-1612-44AB-494349E24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35" y="1971745"/>
            <a:ext cx="4327664" cy="20895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E0E774D-43E2-85D6-4BDB-B29843439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775" y="1971745"/>
            <a:ext cx="4696277" cy="2002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C47DD8B-B069-8E06-6F31-CDFA7E7FAA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7827" y="4061328"/>
            <a:ext cx="3997303" cy="264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15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1"/>
    </mc:Choice>
    <mc:Fallback xmlns="">
      <p:transition spd="slow" advTm="91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FB379-2974-29AC-56A9-1920D41C1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D9469F-315E-7636-CAD1-48019364D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A01985-0FEF-BE78-23CC-C9C1970BA421}"/>
              </a:ext>
            </a:extLst>
          </p:cNvPr>
          <p:cNvSpPr txBox="1"/>
          <p:nvPr/>
        </p:nvSpPr>
        <p:spPr>
          <a:xfrm>
            <a:off x="831466" y="2424223"/>
            <a:ext cx="1037524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https://www.youtube.com/watch?v=C80SQe16Rao&amp;t=4566s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https://www.youtube.com/watch?v=9haIOplEIGM&amp;list=PLV8yxwGOxvvovp-j6ztxhF3QcKXT6vORU&amp;index=4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https://medium.com/analytics-vidhya/shap-shapley-additive-explanations-and-lime-local-interpretable-model-agnostic-explanations-8c0aa33e91f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https://github.com/deepfindr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https://www.smeddinck.com/post/2022-03-17_humanaiinteractionlecturesatik2022/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https://medium.com/@zhonghong9998/interpreting-deep-learning-models-techniques-for-understanding-predictions-470b521ec401</a:t>
            </a:r>
          </a:p>
        </p:txBody>
      </p:sp>
    </p:spTree>
    <p:extLst>
      <p:ext uri="{BB962C8B-B14F-4D97-AF65-F5344CB8AC3E}">
        <p14:creationId xmlns:p14="http://schemas.microsoft.com/office/powerpoint/2010/main" val="193933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7"/>
    </mc:Choice>
    <mc:Fallback xmlns="">
      <p:transition spd="slow" advTm="4787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76758-80F1-7C9B-B15D-EC15C5ADB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anchor="ctr">
            <a:normAutofit/>
          </a:bodyPr>
          <a:lstStyle/>
          <a:p>
            <a:r>
              <a:rPr lang="en-US" dirty="0"/>
              <a:t>Thank you</a:t>
            </a:r>
            <a:endParaRPr lang="en-GB" dirty="0"/>
          </a:p>
        </p:txBody>
      </p:sp>
      <p:pic>
        <p:nvPicPr>
          <p:cNvPr id="10" name="Picture 9" descr="Thank You Teodor the Cat">
            <a:extLst>
              <a:ext uri="{FF2B5EF4-FFF2-40B4-BE49-F238E27FC236}">
                <a16:creationId xmlns:a16="http://schemas.microsoft.com/office/drawing/2014/main" id="{4ACBE394-A615-65C0-3D39-3EF577E68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2209800"/>
            <a:ext cx="2438400" cy="2438400"/>
          </a:xfrm>
          <a:prstGeom prst="rect">
            <a:avLst/>
          </a:prstGeom>
        </p:spPr>
      </p:pic>
      <p:sp>
        <p:nvSpPr>
          <p:cNvPr id="3" name="Slide Number Placeholder 4">
            <a:extLst>
              <a:ext uri="{FF2B5EF4-FFF2-40B4-BE49-F238E27FC236}">
                <a16:creationId xmlns:a16="http://schemas.microsoft.com/office/drawing/2014/main" id="{BE9695D4-8C4A-CC43-17F9-1C1558352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/>
          <a:lstStyle/>
          <a:p>
            <a:fld id="{D6959E7F-C307-4491-8AB0-B58E92E3FF8A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866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78"/>
    </mc:Choice>
    <mc:Fallback xmlns="">
      <p:transition spd="slow" advTm="1767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466FD-A8C0-4E6E-1F9C-F50B67E30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B1C422-5FDD-40A8-AAF4-655B9C275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BF3741-DEE9-8D17-C8D3-5B459F6C6B92}"/>
              </a:ext>
            </a:extLst>
          </p:cNvPr>
          <p:cNvSpPr txBox="1"/>
          <p:nvPr/>
        </p:nvSpPr>
        <p:spPr>
          <a:xfrm>
            <a:off x="824023" y="2169042"/>
            <a:ext cx="6314549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Dataset  - Breast Cancer Wisconsin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EDA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eXplainable</a:t>
            </a:r>
            <a:r>
              <a:rPr lang="en-US" sz="3200" dirty="0"/>
              <a:t> AI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EBM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LIME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SHAP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Comparison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Reference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26920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094"/>
    </mc:Choice>
    <mc:Fallback xmlns="">
      <p:transition spd="slow" advTm="2909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0D243-7793-8304-F060-E082AE6D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Breast cancer Wisconsin dataset &amp; EDA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BAF73-B43E-E260-B754-14F572674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3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8EF823-F358-287C-1640-C982BF10B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92" y="2837734"/>
            <a:ext cx="4372327" cy="23084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ABFF68-AA81-BB65-B3F2-A74E22E10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1067" y="1878921"/>
            <a:ext cx="1993251" cy="45917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066FBD7-9884-D1AF-9F4D-E7DAE0A8EF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6983" y="1818710"/>
            <a:ext cx="2330889" cy="46617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D13428B-776D-3AAF-C84B-72D28F6B6C79}"/>
              </a:ext>
            </a:extLst>
          </p:cNvPr>
          <p:cNvSpPr txBox="1"/>
          <p:nvPr/>
        </p:nvSpPr>
        <p:spPr>
          <a:xfrm>
            <a:off x="5884164" y="1509589"/>
            <a:ext cx="150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Missing Values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84B9C-7B7E-3868-F62A-36F1646FCCF1}"/>
              </a:ext>
            </a:extLst>
          </p:cNvPr>
          <p:cNvSpPr txBox="1"/>
          <p:nvPr/>
        </p:nvSpPr>
        <p:spPr>
          <a:xfrm>
            <a:off x="8772218" y="1513746"/>
            <a:ext cx="1230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Data Types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36E7F5-7E16-B665-0073-C0CDCF5B3606}"/>
              </a:ext>
            </a:extLst>
          </p:cNvPr>
          <p:cNvSpPr txBox="1"/>
          <p:nvPr/>
        </p:nvSpPr>
        <p:spPr>
          <a:xfrm>
            <a:off x="832092" y="5899059"/>
            <a:ext cx="2022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to UCI ML Repo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3592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09"/>
    </mc:Choice>
    <mc:Fallback xmlns="">
      <p:transition spd="slow" advTm="4590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25D12-4D3D-BC1C-657D-4A235B80D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5EBB7-3ECB-E3AF-91C8-A6E78810E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BFBFD5-74C7-F5D7-4A35-ED3233F58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348" y="2930120"/>
            <a:ext cx="4839753" cy="19191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C4CDE7-8236-4B3C-6E07-A6D917BA55CB}"/>
              </a:ext>
            </a:extLst>
          </p:cNvPr>
          <p:cNvSpPr txBox="1"/>
          <p:nvPr/>
        </p:nvSpPr>
        <p:spPr>
          <a:xfrm>
            <a:off x="713258" y="2253698"/>
            <a:ext cx="4089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Univariate Analysis for Numerical Features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39AC327-FD74-BC92-208C-35676A3B6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0817" y="1258150"/>
            <a:ext cx="6017253" cy="526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197067-83F4-4153-89B7-C61692072F74}"/>
              </a:ext>
            </a:extLst>
          </p:cNvPr>
          <p:cNvSpPr txBox="1"/>
          <p:nvPr/>
        </p:nvSpPr>
        <p:spPr>
          <a:xfrm>
            <a:off x="6096000" y="737017"/>
            <a:ext cx="1891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Correlation Matrix</a:t>
            </a:r>
          </a:p>
        </p:txBody>
      </p:sp>
    </p:spTree>
    <p:extLst>
      <p:ext uri="{BB962C8B-B14F-4D97-AF65-F5344CB8AC3E}">
        <p14:creationId xmlns:p14="http://schemas.microsoft.com/office/powerpoint/2010/main" val="175415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00"/>
    </mc:Choice>
    <mc:Fallback xmlns="">
      <p:transition spd="slow" advTm="642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4E849-A26F-3F67-B415-B4A6FF969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49B59E-A505-723B-02F8-D96C96F39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93237E9-3EA3-5BE3-4488-4C06DB6C1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409" y="113411"/>
            <a:ext cx="6562061" cy="630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B82DBE-F3AA-CAF6-34B4-580C5348B710}"/>
              </a:ext>
            </a:extLst>
          </p:cNvPr>
          <p:cNvSpPr txBox="1"/>
          <p:nvPr/>
        </p:nvSpPr>
        <p:spPr>
          <a:xfrm>
            <a:off x="4043917" y="718385"/>
            <a:ext cx="1026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Pair Plots</a:t>
            </a:r>
            <a:endParaRPr lang="en-GB" dirty="0">
              <a:solidFill>
                <a:schemeClr val="accent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92D5FE-0DA9-243B-B042-19676E0AF2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961" y="1735593"/>
            <a:ext cx="8109047" cy="468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43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94"/>
    </mc:Choice>
    <mc:Fallback xmlns="">
      <p:transition spd="slow" advTm="729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F0B96-FB12-D589-8995-B6FD6A17F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en-US" dirty="0">
                <a:solidFill>
                  <a:schemeClr val="accent1"/>
                </a:solidFill>
              </a:rPr>
              <a:t>x</a:t>
            </a:r>
            <a:r>
              <a:rPr lang="en-US" dirty="0"/>
              <a:t>plainable </a:t>
            </a:r>
            <a:r>
              <a:rPr lang="en-US" dirty="0">
                <a:solidFill>
                  <a:schemeClr val="accent1"/>
                </a:solidFill>
              </a:rPr>
              <a:t>AI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2F84DE-7B63-890A-FA87-C4805AB4A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175517-C8F7-3409-4B2E-9B9B01D2B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64" y="2104823"/>
            <a:ext cx="10260105" cy="434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1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209"/>
    </mc:Choice>
    <mc:Fallback xmlns="">
      <p:transition spd="slow" advTm="92209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B8795-4AB1-44C4-7C1B-BC1B5BFBB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Boosting Machine - EBM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60DF7C-EC9C-744B-A09D-0FC552D3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7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9A2007-BA1A-C708-08A0-5095994E2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336" y="1807535"/>
            <a:ext cx="8499200" cy="37657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317A04-D6BB-358C-99CB-BE8A8FF45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3959" y="5624622"/>
            <a:ext cx="7305239" cy="75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64"/>
    </mc:Choice>
    <mc:Fallback xmlns="">
      <p:transition spd="slow" advTm="6496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E5866-ED6F-3C83-4653-90C368BC8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LIME – </a:t>
            </a:r>
            <a:r>
              <a:rPr lang="en-US" sz="3200" dirty="0">
                <a:solidFill>
                  <a:schemeClr val="accent1"/>
                </a:solidFill>
              </a:rPr>
              <a:t>L</a:t>
            </a:r>
            <a:r>
              <a:rPr lang="en-US" sz="3200" dirty="0"/>
              <a:t>ocal </a:t>
            </a:r>
            <a:r>
              <a:rPr lang="en-US" sz="3200" dirty="0">
                <a:solidFill>
                  <a:schemeClr val="accent1"/>
                </a:solidFill>
              </a:rPr>
              <a:t>I</a:t>
            </a:r>
            <a:r>
              <a:rPr lang="en-US" sz="3200" dirty="0"/>
              <a:t>nterpretable </a:t>
            </a:r>
            <a:r>
              <a:rPr lang="en-US" sz="3200" dirty="0">
                <a:solidFill>
                  <a:schemeClr val="accent1"/>
                </a:solidFill>
              </a:rPr>
              <a:t>M</a:t>
            </a:r>
            <a:r>
              <a:rPr lang="en-US" sz="3200" dirty="0"/>
              <a:t>odel-Agnostic </a:t>
            </a:r>
            <a:r>
              <a:rPr lang="en-US" sz="3200" dirty="0">
                <a:solidFill>
                  <a:schemeClr val="accent1"/>
                </a:solidFill>
              </a:rPr>
              <a:t>E</a:t>
            </a:r>
            <a:r>
              <a:rPr lang="en-US" sz="3200" dirty="0"/>
              <a:t>xplanations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92B86-8B26-64DB-EFFB-208565064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8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FA1C8A-3B69-7D9D-EC64-7579FAF36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73" y="2150285"/>
            <a:ext cx="3787130" cy="2333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EEF0D6-9251-7F8D-E9E5-B021C1529B5B}"/>
              </a:ext>
            </a:extLst>
          </p:cNvPr>
          <p:cNvSpPr txBox="1"/>
          <p:nvPr/>
        </p:nvSpPr>
        <p:spPr>
          <a:xfrm>
            <a:off x="775873" y="1780953"/>
            <a:ext cx="1926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How does it work? 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4E6985-8147-B796-9F9B-9FFAF6D34459}"/>
              </a:ext>
            </a:extLst>
          </p:cNvPr>
          <p:cNvSpPr txBox="1"/>
          <p:nvPr/>
        </p:nvSpPr>
        <p:spPr>
          <a:xfrm>
            <a:off x="5443870" y="5072455"/>
            <a:ext cx="68228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Drawbacks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Depends on the random sampling of new points, so it can be unstable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Fit of linear model can be inaccurate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Relatively slow for single observation, in particular with images 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A507B1-F422-669C-A2BE-D685A234F50F}"/>
              </a:ext>
            </a:extLst>
          </p:cNvPr>
          <p:cNvSpPr txBox="1"/>
          <p:nvPr/>
        </p:nvSpPr>
        <p:spPr>
          <a:xfrm>
            <a:off x="5443870" y="2578544"/>
            <a:ext cx="425821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Supported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Tabular Explainer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Recurrent Tabular Explainer (Time series)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 Explainer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 Explainer </a:t>
            </a:r>
          </a:p>
        </p:txBody>
      </p:sp>
    </p:spTree>
    <p:extLst>
      <p:ext uri="{BB962C8B-B14F-4D97-AF65-F5344CB8AC3E}">
        <p14:creationId xmlns:p14="http://schemas.microsoft.com/office/powerpoint/2010/main" val="152911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367"/>
    </mc:Choice>
    <mc:Fallback xmlns="">
      <p:transition spd="slow" advTm="195367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9B86-EDAE-D1FC-06B7-61A680CA5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 – </a:t>
            </a:r>
            <a:r>
              <a:rPr lang="en-US" dirty="0">
                <a:solidFill>
                  <a:schemeClr val="accent1"/>
                </a:solidFill>
              </a:rPr>
              <a:t>Sh</a:t>
            </a:r>
            <a:r>
              <a:rPr lang="en-US" dirty="0"/>
              <a:t>apley </a:t>
            </a:r>
            <a:r>
              <a:rPr lang="en-US" dirty="0">
                <a:solidFill>
                  <a:schemeClr val="accent1"/>
                </a:solidFill>
              </a:rPr>
              <a:t>A</a:t>
            </a:r>
            <a:r>
              <a:rPr lang="en-US" dirty="0"/>
              <a:t>dditive ex</a:t>
            </a:r>
            <a:r>
              <a:rPr lang="en-US" dirty="0">
                <a:solidFill>
                  <a:schemeClr val="accent1"/>
                </a:solidFill>
              </a:rPr>
              <a:t>p</a:t>
            </a:r>
            <a:r>
              <a:rPr lang="en-US" dirty="0"/>
              <a:t>lanation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D20DEF-E5EB-C429-A792-F3FD1B33E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59E7F-C307-4491-8AB0-B58E92E3FF8A}" type="slidenum">
              <a:rPr lang="en-GB" smtClean="0"/>
              <a:pPr/>
              <a:t>9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2DDCA7-808F-EC4F-9627-C3EA9E729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489" y="1806182"/>
            <a:ext cx="9617273" cy="25757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898691-F1CE-E9C4-054B-500CE51435DE}"/>
              </a:ext>
            </a:extLst>
          </p:cNvPr>
          <p:cNvSpPr txBox="1"/>
          <p:nvPr/>
        </p:nvSpPr>
        <p:spPr>
          <a:xfrm>
            <a:off x="1024128" y="4832498"/>
            <a:ext cx="94500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SHAP, the weight of each feature is computed using the Shapley values method from game theory. </a:t>
            </a:r>
          </a:p>
          <a:p>
            <a:endParaRPr lang="en-US" dirty="0"/>
          </a:p>
          <a:p>
            <a:r>
              <a:rPr lang="en-US" dirty="0"/>
              <a:t>To get the importance of features </a:t>
            </a:r>
            <a:r>
              <a:rPr lang="en-US" b="1" dirty="0"/>
              <a:t>X{</a:t>
            </a:r>
            <a:r>
              <a:rPr lang="en-US" b="1" dirty="0" err="1"/>
              <a:t>i</a:t>
            </a:r>
            <a:r>
              <a:rPr lang="en-US" b="1" dirty="0"/>
              <a:t>}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Get all subsets of features </a:t>
            </a:r>
            <a:r>
              <a:rPr lang="en-US" b="1" dirty="0"/>
              <a:t>S</a:t>
            </a:r>
            <a:r>
              <a:rPr lang="en-US" dirty="0"/>
              <a:t> that do not contain </a:t>
            </a:r>
            <a:r>
              <a:rPr lang="en-US" b="1" dirty="0"/>
              <a:t>X{</a:t>
            </a:r>
            <a:r>
              <a:rPr lang="en-US" b="1" dirty="0" err="1"/>
              <a:t>i</a:t>
            </a:r>
            <a:r>
              <a:rPr lang="en-US" b="1" dirty="0"/>
              <a:t>}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Compute the effect on our predictions of adding </a:t>
            </a:r>
            <a:r>
              <a:rPr lang="en-US" b="1" dirty="0"/>
              <a:t>X{</a:t>
            </a:r>
            <a:r>
              <a:rPr lang="en-US" b="1" dirty="0" err="1"/>
              <a:t>i</a:t>
            </a:r>
            <a:r>
              <a:rPr lang="en-US" b="1" dirty="0"/>
              <a:t>} </a:t>
            </a:r>
            <a:r>
              <a:rPr lang="en-US" dirty="0"/>
              <a:t>to all those subsets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46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225"/>
    </mc:Choice>
    <mc:Fallback xmlns="">
      <p:transition spd="slow" advTm="84225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643_TF22378848.potx" id="{6BBE7CC7-35DD-4A68-AF50-43E942A5F51F}" vid="{D3513AAA-9640-405D-ACB4-14E37EB01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11024</TotalTime>
  <Words>303</Words>
  <Application>Microsoft Office PowerPoint</Application>
  <PresentationFormat>Widescreen</PresentationFormat>
  <Paragraphs>81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Tw Cen MT</vt:lpstr>
      <vt:lpstr>Tw Cen MT Condensed</vt:lpstr>
      <vt:lpstr>Wingdings 3</vt:lpstr>
      <vt:lpstr>Integral</vt:lpstr>
      <vt:lpstr>Explainable AI - XAI</vt:lpstr>
      <vt:lpstr>Agenda</vt:lpstr>
      <vt:lpstr>Breast cancer Wisconsin dataset &amp; EDA</vt:lpstr>
      <vt:lpstr>EDA</vt:lpstr>
      <vt:lpstr>EDA</vt:lpstr>
      <vt:lpstr>explainable AI</vt:lpstr>
      <vt:lpstr>Explainable Boosting Machine - EBM</vt:lpstr>
      <vt:lpstr>LIME – Local Interpretable Model-Agnostic Explanations</vt:lpstr>
      <vt:lpstr>SHAP – Shapley Additive explanation</vt:lpstr>
      <vt:lpstr>Comparison (LOCAL) – EBM / LIME / SHAP</vt:lpstr>
      <vt:lpstr>Comparison (Global) – EBM / SHAP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&amp; Computer Vision  for  Image Text Detection &amp; Recognition</dc:title>
  <dc:creator>Sachith Gunawardane</dc:creator>
  <cp:lastModifiedBy>Sachith Gunawardane</cp:lastModifiedBy>
  <cp:revision>91</cp:revision>
  <dcterms:created xsi:type="dcterms:W3CDTF">2023-05-06T01:33:22Z</dcterms:created>
  <dcterms:modified xsi:type="dcterms:W3CDTF">2024-09-01T07:14:55Z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